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슬라이드 이미지 개체 틀 1">
            <a:extLst>
              <a:ext uri="{FF2B5EF4-FFF2-40B4-BE49-F238E27FC236}">
                <a16:creationId xmlns:a16="http://schemas.microsoft.com/office/drawing/2014/main" id="{4A7C350F-54CE-7A0D-F7D1-77EB84C44C4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슬라이드 노트 개체 틀 2">
            <a:extLst>
              <a:ext uri="{FF2B5EF4-FFF2-40B4-BE49-F238E27FC236}">
                <a16:creationId xmlns:a16="http://schemas.microsoft.com/office/drawing/2014/main" id="{9EA43F63-426D-0E3F-E234-F7671FB5178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5173C971-AE9A-65ED-07D6-EBFA7A5CAC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10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Group 7">
            <a:extLst>
              <a:ext uri="{FF2B5EF4-FFF2-40B4-BE49-F238E27FC236}">
                <a16:creationId xmlns:a16="http://schemas.microsoft.com/office/drawing/2014/main" id="{97EA0A05-07FD-A95D-5913-B5CF5AF7ED94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18460" name="Rectangle 8">
              <a:extLst>
                <a:ext uri="{FF2B5EF4-FFF2-40B4-BE49-F238E27FC236}">
                  <a16:creationId xmlns:a16="http://schemas.microsoft.com/office/drawing/2014/main" id="{3ECADAB0-9768-4B6D-2FAC-64516D4C92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18461" name="Rectangle 9">
              <a:extLst>
                <a:ext uri="{FF2B5EF4-FFF2-40B4-BE49-F238E27FC236}">
                  <a16:creationId xmlns:a16="http://schemas.microsoft.com/office/drawing/2014/main" id="{9809460B-E44D-E827-9596-A391B4F159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18462" name="Rectangle 10">
              <a:extLst>
                <a:ext uri="{FF2B5EF4-FFF2-40B4-BE49-F238E27FC236}">
                  <a16:creationId xmlns:a16="http://schemas.microsoft.com/office/drawing/2014/main" id="{AAC447EF-B8F1-FA9F-3D05-2D36C765AC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18463" name="Line 11">
              <a:extLst>
                <a:ext uri="{FF2B5EF4-FFF2-40B4-BE49-F238E27FC236}">
                  <a16:creationId xmlns:a16="http://schemas.microsoft.com/office/drawing/2014/main" id="{B0548520-6A41-7D5A-98B6-016DF2C5F6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464" name="Line 12">
              <a:extLst>
                <a:ext uri="{FF2B5EF4-FFF2-40B4-BE49-F238E27FC236}">
                  <a16:creationId xmlns:a16="http://schemas.microsoft.com/office/drawing/2014/main" id="{EC418622-4B3D-1058-C1F3-36879ACD28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465" name="Line 13">
              <a:extLst>
                <a:ext uri="{FF2B5EF4-FFF2-40B4-BE49-F238E27FC236}">
                  <a16:creationId xmlns:a16="http://schemas.microsoft.com/office/drawing/2014/main" id="{074EFA81-3F67-29B0-9135-7E0B65C733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466" name="Line 14">
              <a:extLst>
                <a:ext uri="{FF2B5EF4-FFF2-40B4-BE49-F238E27FC236}">
                  <a16:creationId xmlns:a16="http://schemas.microsoft.com/office/drawing/2014/main" id="{64BFB2A1-831E-0EC0-B4ED-E46DBE5982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467" name="Line 15">
              <a:extLst>
                <a:ext uri="{FF2B5EF4-FFF2-40B4-BE49-F238E27FC236}">
                  <a16:creationId xmlns:a16="http://schemas.microsoft.com/office/drawing/2014/main" id="{AE7FC952-8F00-1571-6525-64B215C43F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468" name="Line 16">
              <a:extLst>
                <a:ext uri="{FF2B5EF4-FFF2-40B4-BE49-F238E27FC236}">
                  <a16:creationId xmlns:a16="http://schemas.microsoft.com/office/drawing/2014/main" id="{23EEBC28-5A57-6AD4-4E2B-E47FC0F51B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469" name="Rectangle 17">
              <a:extLst>
                <a:ext uri="{FF2B5EF4-FFF2-40B4-BE49-F238E27FC236}">
                  <a16:creationId xmlns:a16="http://schemas.microsoft.com/office/drawing/2014/main" id="{9455C7E6-D9F6-AED7-DDF6-8AC32BA1BC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DPA</a:t>
              </a:r>
            </a:p>
          </p:txBody>
        </p:sp>
        <p:sp>
          <p:nvSpPr>
            <p:cNvPr id="18470" name="Rectangle 18">
              <a:extLst>
                <a:ext uri="{FF2B5EF4-FFF2-40B4-BE49-F238E27FC236}">
                  <a16:creationId xmlns:a16="http://schemas.microsoft.com/office/drawing/2014/main" id="{677BF402-3262-CF3A-D839-8BA89E88A1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4466</a:t>
              </a:r>
            </a:p>
          </p:txBody>
        </p:sp>
        <p:sp>
          <p:nvSpPr>
            <p:cNvPr id="18471" name="Rectangle 19">
              <a:extLst>
                <a:ext uri="{FF2B5EF4-FFF2-40B4-BE49-F238E27FC236}">
                  <a16:creationId xmlns:a16="http://schemas.microsoft.com/office/drawing/2014/main" id="{6939D76E-51E7-31A6-5F3B-0780EE771B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HEADSET MICROPHONE</a:t>
              </a:r>
            </a:p>
          </p:txBody>
        </p:sp>
        <p:sp>
          <p:nvSpPr>
            <p:cNvPr id="18472" name="Line 20">
              <a:extLst>
                <a:ext uri="{FF2B5EF4-FFF2-40B4-BE49-F238E27FC236}">
                  <a16:creationId xmlns:a16="http://schemas.microsoft.com/office/drawing/2014/main" id="{B9113F17-C37E-0AE2-11D7-C8F5A9B325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473" name="Line 21">
              <a:extLst>
                <a:ext uri="{FF2B5EF4-FFF2-40B4-BE49-F238E27FC236}">
                  <a16:creationId xmlns:a16="http://schemas.microsoft.com/office/drawing/2014/main" id="{AD41B2D5-8543-E696-25C9-0F4165CC72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474" name="Line 22">
              <a:extLst>
                <a:ext uri="{FF2B5EF4-FFF2-40B4-BE49-F238E27FC236}">
                  <a16:creationId xmlns:a16="http://schemas.microsoft.com/office/drawing/2014/main" id="{7B510C86-DBBF-BE1F-3145-D30F5BA1A6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475" name="Line 23">
              <a:extLst>
                <a:ext uri="{FF2B5EF4-FFF2-40B4-BE49-F238E27FC236}">
                  <a16:creationId xmlns:a16="http://schemas.microsoft.com/office/drawing/2014/main" id="{2EE3BFA7-7342-D566-03CE-EE569DCFBA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476" name="Line 24">
              <a:extLst>
                <a:ext uri="{FF2B5EF4-FFF2-40B4-BE49-F238E27FC236}">
                  <a16:creationId xmlns:a16="http://schemas.microsoft.com/office/drawing/2014/main" id="{A33E5C72-9AE0-92E0-ECE1-46841C0BC9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477" name="Line 25">
              <a:extLst>
                <a:ext uri="{FF2B5EF4-FFF2-40B4-BE49-F238E27FC236}">
                  <a16:creationId xmlns:a16="http://schemas.microsoft.com/office/drawing/2014/main" id="{1543BD95-B502-6A0C-46CD-32ADD7B167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7" name="Text Box 25">
            <a:extLst>
              <a:ext uri="{FF2B5EF4-FFF2-40B4-BE49-F238E27FC236}">
                <a16:creationId xmlns:a16="http://schemas.microsoft.com/office/drawing/2014/main" id="{D3940A9B-7CEB-93E6-8750-3D8309781E65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344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Omnidirectional Headset Microphone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Directional pattern		: Omnidirectional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Principle of operation	: Pressure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response	: 20 Hz - 20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Effective frequency range ±2 dB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 Soft boost grid		: 40 Hz - 20 kHz, 3 dB soft boost at 8 – 20 kHz. 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 High boost grid		: 40 Hz - 20 kHz, 10 dB boost at 12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Sensitivity, nominal, ±3 dB at 1 kHz	: 6 mV/Pa; -44 dB re. 1 V/Pa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Distortion, THD &lt; 1%	: 134 dB SPL RMS, 137 dB SPL peak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Dynamic range - CORE	: Typ. 111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Max. SPL, THD 10%		: 144 dB SPL peak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Rated output impedance	: 30 - 40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Connector		: </a:t>
            </a:r>
            <a:r>
              <a:rPr lang="en-US" altLang="ko-KR" sz="750" dirty="0" err="1">
                <a:latin typeface="+mn-ea"/>
              </a:rPr>
              <a:t>MicroDot</a:t>
            </a:r>
            <a:r>
              <a:rPr lang="en-US" altLang="ko-KR" sz="750" dirty="0">
                <a:latin typeface="+mn-ea"/>
              </a:rPr>
              <a:t>, TA4F Mini-XLR, 3-pin LEMO, Mini-Jack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Color		: Black or beige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		: 12 g (0.4 </a:t>
            </a:r>
            <a:r>
              <a:rPr lang="en-US" altLang="ko-KR" sz="750" dirty="0" err="1">
                <a:latin typeface="+mn-ea"/>
              </a:rPr>
              <a:t>oz</a:t>
            </a:r>
            <a:r>
              <a:rPr lang="en-US" altLang="ko-KR" sz="750" dirty="0">
                <a:latin typeface="+mn-ea"/>
              </a:rPr>
              <a:t>) incl. Cable and </a:t>
            </a:r>
            <a:r>
              <a:rPr lang="en-US" altLang="ko-KR" sz="750" dirty="0" err="1">
                <a:latin typeface="+mn-ea"/>
              </a:rPr>
              <a:t>MicroDot</a:t>
            </a:r>
            <a:r>
              <a:rPr lang="en-US" altLang="ko-KR" sz="750" dirty="0">
                <a:latin typeface="+mn-ea"/>
              </a:rPr>
              <a:t> connector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Microphone diameter	: 5.4 mm (0.21 in)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Cable length		: 1.3 m (4.3 </a:t>
            </a:r>
            <a:r>
              <a:rPr lang="en-US" altLang="ko-KR" sz="750" dirty="0" err="1">
                <a:latin typeface="+mn-ea"/>
              </a:rPr>
              <a:t>ft</a:t>
            </a:r>
            <a:r>
              <a:rPr lang="en-US" altLang="ko-KR" sz="750" dirty="0">
                <a:latin typeface="+mn-ea"/>
              </a:rPr>
              <a:t>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Cable diameter		: 1.6 mm (0.06 in)</a:t>
            </a:r>
          </a:p>
        </p:txBody>
      </p:sp>
      <p:sp>
        <p:nvSpPr>
          <p:cNvPr id="2073" name="Rectangle 25">
            <a:extLst>
              <a:ext uri="{FF2B5EF4-FFF2-40B4-BE49-F238E27FC236}">
                <a16:creationId xmlns:a16="http://schemas.microsoft.com/office/drawing/2014/main" id="{B87175FF-5DBB-1997-981D-86A4CB539E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1FF0D374-45FA-8F76-3910-D0016D71A3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B6A75006-4F2B-5D64-EF99-5FB3742D66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2F908F37-8170-3039-0138-BF7EE5D129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FA3152A2-AE08-AEE6-D64F-F557E95366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B3818AC9-61C9-E84B-980D-2A07EEBC7F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25F86EC2-FCA1-C0B1-683B-2738175D22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35C54D44-0DB1-0FC4-D7E8-67D095C8E8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E3CA6AFF-25CE-6B0D-AC02-BF31EA5E47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92AD6A1D-F45E-92AB-C3D1-01E8631865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18EAC669-0336-3846-3F0E-4FB7303375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73D94772-D0BA-33CA-F85B-47CC1C107C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90A989B9-452C-1295-56FE-3D23EAE5F0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33B43E6B-EB85-366E-1C8C-D8E65DE0C8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E5BEBFAF-B54A-4CD6-1A17-C352E139A7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CF3F3016-E4EC-57C0-5D2D-F38ECD0A46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BFCB34BC-1AC9-1923-F846-2F2917EFD0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1E84C7B1-898B-68FD-AC12-DA9D0C52E7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1" name="Rectangle 43">
            <a:extLst>
              <a:ext uri="{FF2B5EF4-FFF2-40B4-BE49-F238E27FC236}">
                <a16:creationId xmlns:a16="http://schemas.microsoft.com/office/drawing/2014/main" id="{CD938AEA-B639-1575-63D0-5A6D9B4656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C6D7A637-1997-9211-7338-2BBD7E5F60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3" name="Rectangle 45">
            <a:extLst>
              <a:ext uri="{FF2B5EF4-FFF2-40B4-BE49-F238E27FC236}">
                <a16:creationId xmlns:a16="http://schemas.microsoft.com/office/drawing/2014/main" id="{9A977CA6-177E-4AC6-9526-41CBC50B41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4" name="Rectangle 46">
            <a:extLst>
              <a:ext uri="{FF2B5EF4-FFF2-40B4-BE49-F238E27FC236}">
                <a16:creationId xmlns:a16="http://schemas.microsoft.com/office/drawing/2014/main" id="{B98EC5E7-27EB-B30A-57A5-0D1C8A55E8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5" name="Rectangle 47">
            <a:extLst>
              <a:ext uri="{FF2B5EF4-FFF2-40B4-BE49-F238E27FC236}">
                <a16:creationId xmlns:a16="http://schemas.microsoft.com/office/drawing/2014/main" id="{47FBE11D-5A11-AC45-41B5-68F8630F99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pic>
        <p:nvPicPr>
          <p:cNvPr id="18459" name="Picture 2" descr="4466 CORE Omnidirectional Headset Microphone">
            <a:extLst>
              <a:ext uri="{FF2B5EF4-FFF2-40B4-BE49-F238E27FC236}">
                <a16:creationId xmlns:a16="http://schemas.microsoft.com/office/drawing/2014/main" id="{D355E77E-C23C-E0BC-C9BD-769DB547C2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3039" y="3213101"/>
            <a:ext cx="3849687" cy="217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238</Words>
  <Application>Microsoft Office PowerPoint</Application>
  <PresentationFormat>와이드스크린</PresentationFormat>
  <Paragraphs>25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8</cp:revision>
  <dcterms:created xsi:type="dcterms:W3CDTF">2025-12-02T06:40:47Z</dcterms:created>
  <dcterms:modified xsi:type="dcterms:W3CDTF">2025-12-02T06:42:43Z</dcterms:modified>
</cp:coreProperties>
</file>