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031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5ACBA-BFFE-4CD6-B5B2-EEC3D1E34BEB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2FBE-DA35-4DCC-B141-F1E1F70146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82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>
            <a:extLst>
              <a:ext uri="{FF2B5EF4-FFF2-40B4-BE49-F238E27FC236}">
                <a16:creationId xmlns:a16="http://schemas.microsoft.com/office/drawing/2014/main" id="{AFC5E2AE-C7A6-9D9D-E642-2E04DB414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슬라이드 노트 개체 틀 2">
            <a:extLst>
              <a:ext uri="{FF2B5EF4-FFF2-40B4-BE49-F238E27FC236}">
                <a16:creationId xmlns:a16="http://schemas.microsoft.com/office/drawing/2014/main" id="{84FF4D7D-FA87-FB83-8AB0-38B7344C7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01C7A-FDE4-0672-727A-A3BCB8C3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0025DA-DFC2-201C-0708-B5FA4C41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DFE4C-8A3F-2587-FD71-E0692687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14A4F5-D131-4867-847F-C48F05F0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7EDDB1-0461-9B94-DD14-63FF8C25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70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64EEB-7FFF-64E1-ECEB-F496E76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077211-F524-5126-EA95-E6246509E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CCB8A1-E973-DE24-DFDF-1CE6FE61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196ED3-89A4-8CEC-0BCF-2F146F9E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B488FE-1E2E-08EB-8FDD-BD33A621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30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DF59BA-18D6-F1C6-E0E7-2142369F5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974930-0E65-B278-6112-29264D142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FE194D-13A5-5D7E-ED9C-3156C41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AEAACC-299C-4661-0041-E98E9809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728A36-51B2-02EC-26F4-033D2EC8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22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.png">
            <a:extLst>
              <a:ext uri="{FF2B5EF4-FFF2-40B4-BE49-F238E27FC236}">
                <a16:creationId xmlns:a16="http://schemas.microsoft.com/office/drawing/2014/main" id="{3A4EC4F6-8484-E3D2-1492-E9C513646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631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6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1ACE3-1441-CAFD-9D80-E8CFD92A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05EF17-1B50-756C-95B8-481DFB62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A06FB7-9F30-693F-9549-9F26E268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A65715-C267-AC70-19D5-DC09E523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D5746D-8FC0-D1C0-1490-0949DDBC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4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B034FD-C473-585C-CD61-27BDEE5F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793D4-0842-E7E2-6E3B-E07069B1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8E96B4-EEB1-4BCA-C331-DC0BDEE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721801-C311-8B3E-1CB1-09D27398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CB391A-751D-EF9B-5CC8-E25C5FA8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2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38B793-6E5B-A906-327E-2E5DF38B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00E6E8-3A09-B4B8-FB1F-1EF28E8E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081428-8E94-9181-1C81-D179F3E6B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B65E43-5DDD-823E-4483-573F0F2A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23263C-ED5E-ABF6-A166-023BEF5B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E05EB5-C1C1-A848-5D3B-B6DEEAE9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32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CA189B-5C27-9680-EF4E-284AE572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13196B-7142-C15F-E5FC-86821F68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DD30D3-2F9E-0EE2-3620-88C2D939F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274BCC-3FF7-4A31-136E-95DBDFC14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0020A-BB15-2CA6-A5AC-74E42D645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04CC4F-0275-8B06-7B81-B1E485CD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58215A-BD01-162B-BE69-4E3FD11D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8B4896F-831C-8A9F-524C-510E1F80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7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75F7B-1C91-233E-73FB-B645E32F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21180C8-647A-DF7D-F853-ED8FEBEF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89E758-A154-B9B2-46AD-2658FEC6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9A9AD5-10A2-966F-9962-0A874C70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2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B24430-E525-C0D5-B410-30BF70E8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5C1315-A151-86B6-CFB6-EC91F1C6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271259-FCA3-243B-B1BD-26EC662E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55D0F-49C1-A6EE-BDFE-2A6ADCF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638745-D9D0-7E99-763B-9FA9030D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77B776-FCC6-8419-B5C9-E6B897FF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094265-60A9-587C-710D-D999DB01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9EBC18-11C6-CC3F-B572-8855E970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7CC093-0069-A87E-630D-4284DA41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6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1ABC46-6628-A91F-8285-49703247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1C549E-99B7-DAB7-AF89-345EEC219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28FB37-A9FE-94BC-7E8B-73421C691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3E340E-5D12-5ABD-4652-7024E2D6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06FA51-79C0-5C5D-44A3-39AD59EB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FF918B-6C99-D6BE-9F62-B1C26D28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30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19C6B2-E536-8CCE-824F-3C5A1248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786CA6-8BF9-F479-9D16-088925FA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8955B-0D70-EB30-9543-7EF5A2558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ED3BB-F0C3-4707-B0F6-CA99AF7E8448}" type="datetimeFigureOut">
              <a:rPr lang="ko-KR" altLang="en-US" smtClean="0"/>
              <a:t>2025-12-03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721FE4-EDDF-8F6E-7A4D-BDAAF011A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530B89-9F6B-E858-D59B-D1B7F3467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8F256-CEDD-48F8-84AF-339E543AF7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9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>
            <a:extLst>
              <a:ext uri="{FF2B5EF4-FFF2-40B4-BE49-F238E27FC236}">
                <a16:creationId xmlns:a16="http://schemas.microsoft.com/office/drawing/2014/main" id="{8ADFB4B7-8ADB-5AE0-9545-EFB4DEAF495C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836613"/>
            <a:ext cx="3979863" cy="869950"/>
            <a:chOff x="3198" y="750"/>
            <a:chExt cx="2222" cy="548"/>
          </a:xfrm>
        </p:grpSpPr>
        <p:sp>
          <p:nvSpPr>
            <p:cNvPr id="8197" name="Rectangle 8">
              <a:extLst>
                <a:ext uri="{FF2B5EF4-FFF2-40B4-BE49-F238E27FC236}">
                  <a16:creationId xmlns:a16="http://schemas.microsoft.com/office/drawing/2014/main" id="{D96CDC19-4ED4-206B-D420-2FBE55ED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113"/>
              <a:ext cx="63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</a:pPr>
              <a:r>
                <a:rPr lang="ko-KR" altLang="en-US" sz="1100">
                  <a:solidFill>
                    <a:srgbClr val="000066"/>
                  </a:solidFill>
                  <a:latin typeface="새굴림" panose="02030600000101010101" pitchFamily="18" charset="-127"/>
                  <a:ea typeface="새굴림" panose="02030600000101010101" pitchFamily="18" charset="-127"/>
                </a:rPr>
                <a:t>제조사</a:t>
              </a:r>
            </a:p>
          </p:txBody>
        </p:sp>
        <p:sp>
          <p:nvSpPr>
            <p:cNvPr id="8198" name="Rectangle 9">
              <a:extLst>
                <a:ext uri="{FF2B5EF4-FFF2-40B4-BE49-F238E27FC236}">
                  <a16:creationId xmlns:a16="http://schemas.microsoft.com/office/drawing/2014/main" id="{5E2C6C2C-8B10-FDD0-AE5F-31A919CEE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932"/>
              <a:ext cx="63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</a:pPr>
              <a:r>
                <a:rPr lang="en-US" altLang="ko-KR" sz="1100">
                  <a:solidFill>
                    <a:srgbClr val="000066"/>
                  </a:solidFill>
                  <a:latin typeface="새굴림" panose="02030600000101010101" pitchFamily="18" charset="-127"/>
                  <a:ea typeface="새굴림" panose="02030600000101010101" pitchFamily="18" charset="-127"/>
                </a:rPr>
                <a:t>MODEL</a:t>
              </a:r>
            </a:p>
          </p:txBody>
        </p:sp>
        <p:sp>
          <p:nvSpPr>
            <p:cNvPr id="8199" name="Rectangle 10">
              <a:extLst>
                <a:ext uri="{FF2B5EF4-FFF2-40B4-BE49-F238E27FC236}">
                  <a16:creationId xmlns:a16="http://schemas.microsoft.com/office/drawing/2014/main" id="{9CA0EEF6-789E-1480-55EE-BE451F4A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751"/>
              <a:ext cx="63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</a:pPr>
              <a:r>
                <a:rPr lang="en-US" altLang="ko-KR" sz="1100">
                  <a:solidFill>
                    <a:srgbClr val="000066"/>
                  </a:solidFill>
                  <a:latin typeface="새굴림" panose="02030600000101010101" pitchFamily="18" charset="-127"/>
                  <a:ea typeface="새굴림" panose="02030600000101010101" pitchFamily="18" charset="-127"/>
                </a:rPr>
                <a:t>NAME</a:t>
              </a:r>
            </a:p>
          </p:txBody>
        </p:sp>
        <p:sp>
          <p:nvSpPr>
            <p:cNvPr id="8200" name="Line 11">
              <a:extLst>
                <a:ext uri="{FF2B5EF4-FFF2-40B4-BE49-F238E27FC236}">
                  <a16:creationId xmlns:a16="http://schemas.microsoft.com/office/drawing/2014/main" id="{590323E3-72E1-F861-8E2A-4FCDB9316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751"/>
              <a:ext cx="635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1" name="Line 12">
              <a:extLst>
                <a:ext uri="{FF2B5EF4-FFF2-40B4-BE49-F238E27FC236}">
                  <a16:creationId xmlns:a16="http://schemas.microsoft.com/office/drawing/2014/main" id="{4ACB137B-1F03-2A4C-CB8B-DAF8F4A51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932"/>
              <a:ext cx="6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2" name="Line 13">
              <a:extLst>
                <a:ext uri="{FF2B5EF4-FFF2-40B4-BE49-F238E27FC236}">
                  <a16:creationId xmlns:a16="http://schemas.microsoft.com/office/drawing/2014/main" id="{1C43980B-13C9-49B7-D2C8-6E4A9E420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1113"/>
              <a:ext cx="6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3" name="Line 14">
              <a:extLst>
                <a:ext uri="{FF2B5EF4-FFF2-40B4-BE49-F238E27FC236}">
                  <a16:creationId xmlns:a16="http://schemas.microsoft.com/office/drawing/2014/main" id="{9FF28516-0814-6534-7422-F59CE3EE0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1294"/>
              <a:ext cx="635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4" name="Line 15">
              <a:extLst>
                <a:ext uri="{FF2B5EF4-FFF2-40B4-BE49-F238E27FC236}">
                  <a16:creationId xmlns:a16="http://schemas.microsoft.com/office/drawing/2014/main" id="{8F5A01B4-9CDB-AE8E-9A57-D26D1CA9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751"/>
              <a:ext cx="0" cy="543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5" name="Line 16">
              <a:extLst>
                <a:ext uri="{FF2B5EF4-FFF2-40B4-BE49-F238E27FC236}">
                  <a16:creationId xmlns:a16="http://schemas.microsoft.com/office/drawing/2014/main" id="{D8D26CE3-6F26-CED8-0C3B-8E99D6667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751"/>
              <a:ext cx="0" cy="543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6" name="Rectangle 17">
              <a:extLst>
                <a:ext uri="{FF2B5EF4-FFF2-40B4-BE49-F238E27FC236}">
                  <a16:creationId xmlns:a16="http://schemas.microsoft.com/office/drawing/2014/main" id="{7C0B88D9-9493-B4C7-B0EF-7FD8E5A52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126"/>
              <a:ext cx="15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</a:pPr>
              <a:r>
                <a:rPr lang="en-US" altLang="ko-KR" sz="1200">
                  <a:latin typeface="Arial Rounded MT Bold" panose="020F0704030504030204" pitchFamily="34" charset="0"/>
                </a:rPr>
                <a:t>LAB.GRUPPEN</a:t>
              </a:r>
            </a:p>
          </p:txBody>
        </p:sp>
        <p:sp>
          <p:nvSpPr>
            <p:cNvPr id="8207" name="Rectangle 18">
              <a:extLst>
                <a:ext uri="{FF2B5EF4-FFF2-40B4-BE49-F238E27FC236}">
                  <a16:creationId xmlns:a16="http://schemas.microsoft.com/office/drawing/2014/main" id="{670E72C6-1A53-4710-6718-5F4AC95B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32"/>
              <a:ext cx="1542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</a:pPr>
              <a:r>
                <a:rPr lang="en-US" altLang="ko-KR" sz="1200">
                  <a:latin typeface="Arial Rounded MT Bold" panose="020F0704030504030204" pitchFamily="34" charset="0"/>
                </a:rPr>
                <a:t>D80:4L</a:t>
              </a:r>
            </a:p>
          </p:txBody>
        </p:sp>
        <p:sp>
          <p:nvSpPr>
            <p:cNvPr id="8208" name="Rectangle 19">
              <a:extLst>
                <a:ext uri="{FF2B5EF4-FFF2-40B4-BE49-F238E27FC236}">
                  <a16:creationId xmlns:a16="http://schemas.microsoft.com/office/drawing/2014/main" id="{5D6E19CD-EFD3-3969-252D-93187C81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750"/>
              <a:ext cx="1542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</a:pPr>
              <a:r>
                <a:rPr lang="en-US" altLang="ko-KR" sz="1200">
                  <a:latin typeface="Arial Rounded MT Bold" panose="020F0704030504030204" pitchFamily="34" charset="0"/>
                </a:rPr>
                <a:t>POWER AMP</a:t>
              </a:r>
            </a:p>
          </p:txBody>
        </p:sp>
        <p:sp>
          <p:nvSpPr>
            <p:cNvPr id="8209" name="Line 20">
              <a:extLst>
                <a:ext uri="{FF2B5EF4-FFF2-40B4-BE49-F238E27FC236}">
                  <a16:creationId xmlns:a16="http://schemas.microsoft.com/office/drawing/2014/main" id="{F911F997-307A-6D1A-4C1B-8CBD12212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50"/>
              <a:ext cx="154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0" name="Line 21">
              <a:extLst>
                <a:ext uri="{FF2B5EF4-FFF2-40B4-BE49-F238E27FC236}">
                  <a16:creationId xmlns:a16="http://schemas.microsoft.com/office/drawing/2014/main" id="{F7F8B066-3CB6-8CFF-BD9C-17BAF09AB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932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1" name="Line 22">
              <a:extLst>
                <a:ext uri="{FF2B5EF4-FFF2-40B4-BE49-F238E27FC236}">
                  <a16:creationId xmlns:a16="http://schemas.microsoft.com/office/drawing/2014/main" id="{CC753D58-FBB7-939B-CF2E-6DB2CE347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126"/>
              <a:ext cx="15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2" name="Line 23">
              <a:extLst>
                <a:ext uri="{FF2B5EF4-FFF2-40B4-BE49-F238E27FC236}">
                  <a16:creationId xmlns:a16="http://schemas.microsoft.com/office/drawing/2014/main" id="{948C9A5F-CD79-3F7D-A941-0CFDA9B1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298"/>
              <a:ext cx="154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3" name="Line 24">
              <a:extLst>
                <a:ext uri="{FF2B5EF4-FFF2-40B4-BE49-F238E27FC236}">
                  <a16:creationId xmlns:a16="http://schemas.microsoft.com/office/drawing/2014/main" id="{CB781992-0BEA-EC84-4410-9DE70CBBA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0" y="750"/>
              <a:ext cx="0" cy="5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4" name="Line 25">
              <a:extLst>
                <a:ext uri="{FF2B5EF4-FFF2-40B4-BE49-F238E27FC236}">
                  <a16:creationId xmlns:a16="http://schemas.microsoft.com/office/drawing/2014/main" id="{350CB391-FACC-D52E-0B9A-D293BB0E4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750"/>
              <a:ext cx="0" cy="5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8195" name="Picture 2">
            <a:extLst>
              <a:ext uri="{FF2B5EF4-FFF2-40B4-BE49-F238E27FC236}">
                <a16:creationId xmlns:a16="http://schemas.microsoft.com/office/drawing/2014/main" id="{5225EBFB-E84F-1E2B-CE26-855CDF7C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362325"/>
            <a:ext cx="297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CD4F6503-B7EC-5B8D-94E9-440C04651DE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765301" y="1843089"/>
            <a:ext cx="45624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000" i="1" dirty="0">
                <a:solidFill>
                  <a:prstClr val="black"/>
                </a:solidFill>
                <a:latin typeface="맑은 고딕"/>
                <a:ea typeface="맑은 고딕"/>
              </a:rPr>
              <a:t>4ch DSP POWER AMPLIFIER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750" dirty="0">
              <a:latin typeface="+mn-ea"/>
            </a:endParaRP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Processing / Network 	: Lake / Dante 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Number of amplifier channels 	: 4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Total burst power all channels 	: 8000 W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Max. Output Power (all </a:t>
            </a:r>
            <a:r>
              <a:rPr lang="en-US" altLang="ko-KR" sz="750" dirty="0" err="1">
                <a:latin typeface="+mn-ea"/>
              </a:rPr>
              <a:t>ch.’s</a:t>
            </a:r>
            <a:r>
              <a:rPr lang="en-US" altLang="ko-KR" sz="750" dirty="0">
                <a:latin typeface="+mn-ea"/>
              </a:rPr>
              <a:t> driven)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- 2 ohms		: 2000 W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- 2.67 ohms 		: 2000 W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- 4 ohms 		: 2000 W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- 8 ohms 		: 1500 W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- 16 ohms 		: 750 W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Hi-Z 70 V 		: 2000 W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750" dirty="0">
                <a:latin typeface="+mn-ea"/>
              </a:rPr>
              <a:t>  - Hi-Z 100 V  		: 2000 W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THD + N 20 Hz - 20 kHz for 1 W 	: &lt; 0.05 %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THD + N at 1 kHz and 1 dB below clipping 				: &lt; 0.04 %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Dynamic range 		: &gt; 114 dB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Channel separation (Crosstalk) at 1 kHz	: &gt; 70 dB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Frequency response (1 W into 8 ohm, 20 Hz - 20 kHz) 				: +/- 0.05 dB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Internal sample rate / Data path 	: 48 / 96 kHz / 32 bit floating point</a:t>
            </a: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Product propagation delay AES 96 kHz / analog input 				: 1.61 / 1.68 </a:t>
            </a:r>
            <a:r>
              <a:rPr lang="en-US" altLang="ko-KR" sz="750" dirty="0" err="1">
                <a:latin typeface="+mn-ea"/>
              </a:rPr>
              <a:t>ms</a:t>
            </a:r>
            <a:endParaRPr lang="en-US" altLang="ko-KR" sz="750" dirty="0">
              <a:latin typeface="+mn-ea"/>
            </a:endParaRPr>
          </a:p>
          <a:p>
            <a:pPr eaLnBrk="1" latin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750" dirty="0">
                <a:latin typeface="+mn-ea"/>
              </a:rPr>
              <a:t> Dimensions (</a:t>
            </a:r>
            <a:r>
              <a:rPr lang="en-US" altLang="ko-KR" sz="750" dirty="0" err="1">
                <a:latin typeface="+mn-ea"/>
              </a:rPr>
              <a:t>WxHxD</a:t>
            </a:r>
            <a:r>
              <a:rPr lang="en-US" altLang="ko-KR" sz="750" dirty="0">
                <a:latin typeface="+mn-ea"/>
              </a:rPr>
              <a:t>) / Weight 	: 483 x 88 x 424 mm / 14.5 kg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</Words>
  <Application>Microsoft Office PowerPoint</Application>
  <PresentationFormat>와이드스크린</PresentationFormat>
  <Paragraphs>27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새굴림</vt:lpstr>
      <vt:lpstr>Arial</vt:lpstr>
      <vt:lpstr>Arial Rounded MT Bold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이찬규</dc:creator>
  <cp:lastModifiedBy>이찬규</cp:lastModifiedBy>
  <cp:revision>26</cp:revision>
  <dcterms:created xsi:type="dcterms:W3CDTF">2025-12-02T06:40:47Z</dcterms:created>
  <dcterms:modified xsi:type="dcterms:W3CDTF">2025-12-03T01:10:14Z</dcterms:modified>
</cp:coreProperties>
</file>